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2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31181F-2554-42C2-B0E4-66CA304B3F45}" v="432" dt="2023-04-08T05:41:30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58" autoAdjust="0"/>
    <p:restoredTop sz="93447" autoAdjust="0"/>
  </p:normalViewPr>
  <p:slideViewPr>
    <p:cSldViewPr snapToGrid="0">
      <p:cViewPr varScale="1">
        <p:scale>
          <a:sx n="74" d="100"/>
          <a:sy n="74" d="100"/>
        </p:scale>
        <p:origin x="7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39BA1-C328-4A0E-B11B-40EEDCB75B0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D94BE-A123-4E3C-9142-E056A728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16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D94BE-A123-4E3C-9142-E056A72898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2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D94BE-A123-4E3C-9142-E056A72898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8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Order the bullet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D94BE-A123-4E3C-9142-E056A72898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Quadrupole Coupling Constants means non-equivalent hydrogens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D94BE-A123-4E3C-9142-E056A72898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289AE-9997-E10A-7757-DB52C0734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17B10-F4A5-FFE4-23C3-DB67C1C55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6A1B-9C49-4953-C8DB-4A164F4D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A0AD6-2929-A326-BDEF-954F470C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B013-0F60-2D65-AFDC-5066EEB4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1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1354-9867-160D-EE65-1345A4D7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7F1FD-B6B8-F0FB-B689-0394FE209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1144-35A1-CB75-C078-836866AF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E524-6400-79C5-FFAE-79BA86AA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A5A82-EB04-146E-FB2C-46CFFCE9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4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1274C-855B-5EB7-0121-DABA8F920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6A404-9B04-D68B-8F83-C759329D7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FAB8D-08EB-F2AE-AE8F-DF6B0B34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CFE2C-3E4B-6156-3B0E-2B22BA8B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E70D-C807-E2F1-90C4-8B7CFD36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CD88-D5F1-4B0B-7E28-4BE35C12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E277-4FC9-2F8F-8016-ED360C36A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D6677-5C41-5042-EECC-2565D77E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1E3C-F4B5-458D-9F54-FB88FD5B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A8D5-4820-A954-EDBF-19DA02A0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F979-25C3-36E3-991E-C547ED7C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05CE5-E449-9D7B-6B05-F12A611AB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019BC-9C86-F01F-C104-9EFC6AC4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C4866-5715-AD51-6DB6-E88741D3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D7439-D78D-C838-BE5A-0C35CC92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70E-E1DB-DD17-8194-DFFA30E8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D334A-AC7C-BE84-2E40-C31729E6D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6FE75-986B-602E-164F-50F7BBA4E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F819F-07A8-E226-8709-70DE35909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BDA44-6D1E-3E4E-E00B-4D6B624D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CAA48-80F8-94C5-51BA-55AE92CA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40A3-CE19-A44C-CDC6-D73779B5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50850-3193-7816-712E-40A4739B3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A5709-9993-32EC-8311-C58847C40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85417-0601-CD3D-7F00-323B4E2C1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2A9E1-F664-33B5-1430-C74140A12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E72A4-2C86-460A-1589-400949E6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51B6C-9C10-81EA-4234-AB4E2147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FF607-7E6F-373C-2094-96F4ABEF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4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FD69-74A2-7B84-32E1-77354FF3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5D49C-55E4-678C-9093-3C1BADF9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08421-AC66-B219-CB98-CB7CA937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DB1E6-D418-97BC-D382-F7DBD03D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45CA0-10AD-99E0-04A0-BE48FCB2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8714B-E5EF-4718-6F37-4289B5C4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55EEF-1776-2202-7528-62DBCE0C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9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29D2-28B5-1A41-8CF3-5BB65266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BEC79-59AC-2F46-FF4C-27F47BEF2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A4E28-172A-F980-660F-E4EE7A141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83F92-2FC6-074C-9015-F10FCB97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E9C0-9514-9EDA-A993-CBC14CDB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CE70F-2E54-6107-94B9-AEDA5F3A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9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E84A-C115-D3FA-9A08-4B408777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87341E-26D9-5307-7456-0BB4CF2CA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C5571-CB03-5AAC-F5A1-E4A7AA177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60144-FA61-3ECE-AB5F-9E137192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9EEC-8269-5CDB-D6D9-C3E2949D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15D50-D859-75FE-EB1B-B3ABCC98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9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1A7D-820F-8FCD-21D0-92B63F89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89A61-DB47-D668-3723-C90B4F2F9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AD546-4A63-8A34-AAFE-12A73D8D8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BFB0D-74C0-4725-9BF3-4A4F27F78EE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87400-C740-DE0F-D278-197FC12B7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E143-53DE-6D7E-C595-C0F3D9D3C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14D3-63E3-488E-AB4E-DDFEB8F3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3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E679A-1B3B-5AC8-E1AC-C4D514171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Molecular Structure of Deuterated 2-aminopyridine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C54DE-971E-D4AC-B274-ECAE34FD2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Jack Nichols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Mentors: Dr. Stephen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Kukolich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Dr. Adam Daly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Arizona NASA Space Grant Symposium – Tempe, Arizona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04/22/23</a:t>
            </a:r>
          </a:p>
        </p:txBody>
      </p:sp>
      <p:pic>
        <p:nvPicPr>
          <p:cNvPr id="1026" name="Picture 2" descr="Home | UArizona Department of Chemistry and Biochemistry">
            <a:extLst>
              <a:ext uri="{FF2B5EF4-FFF2-40B4-BE49-F238E27FC236}">
                <a16:creationId xmlns:a16="http://schemas.microsoft.com/office/drawing/2014/main" id="{5EDE0AF6-9A7A-F5ED-211F-B4797319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3" y="5521008"/>
            <a:ext cx="44100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A9213445-34CD-0B1B-91C0-5FF4FF2D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790EEF99-FD2A-BCB5-7C31-C883FA86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5185878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42A2-E08B-A8DB-D87B-5C8EB8E2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/>
              <a:t>Thank You</a:t>
            </a:r>
            <a:endParaRPr lang="en-US" sz="9600" dirty="0"/>
          </a:p>
        </p:txBody>
      </p:sp>
      <p:pic>
        <p:nvPicPr>
          <p:cNvPr id="4" name="Picture 2" descr="Home | UArizona Department of Chemistry and Biochemistry">
            <a:extLst>
              <a:ext uri="{FF2B5EF4-FFF2-40B4-BE49-F238E27FC236}">
                <a16:creationId xmlns:a16="http://schemas.microsoft.com/office/drawing/2014/main" id="{8896AE9E-681F-2EB6-282B-CB175D6E2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3" y="5521008"/>
            <a:ext cx="44100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677A12DE-67D6-9B55-55AA-7F2B5E19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0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830D-B601-B92E-5B58-9AD58EC9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E54D6-640C-EF53-CF8C-4A988904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680" y="550843"/>
            <a:ext cx="4008120" cy="549118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the rotational structure of deuterated isotopologues of 2-aminopyridine using microwave spectroscopy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Similar structure to nucleic acid bases like adenine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 in future work with complexes of 2-aminopyridine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2A361E1C-A680-2207-AF92-DDA13099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denine - Wikipedia">
            <a:extLst>
              <a:ext uri="{FF2B5EF4-FFF2-40B4-BE49-F238E27FC236}">
                <a16:creationId xmlns:a16="http://schemas.microsoft.com/office/drawing/2014/main" id="{E5417770-4165-1805-8D41-AF77592AC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60" y="1690688"/>
            <a:ext cx="2352040" cy="25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F1562C-EEB3-C714-8040-22A61B8ECC32}"/>
              </a:ext>
            </a:extLst>
          </p:cNvPr>
          <p:cNvSpPr txBox="1"/>
          <p:nvPr/>
        </p:nvSpPr>
        <p:spPr>
          <a:xfrm>
            <a:off x="4522617" y="1236325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3A3E3-CAB1-6395-4B8F-610D385F44EE}"/>
              </a:ext>
            </a:extLst>
          </p:cNvPr>
          <p:cNvSpPr txBox="1"/>
          <p:nvPr/>
        </p:nvSpPr>
        <p:spPr>
          <a:xfrm>
            <a:off x="3033669" y="4191834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Wikipedia</a:t>
            </a:r>
          </a:p>
        </p:txBody>
      </p:sp>
      <p:pic>
        <p:nvPicPr>
          <p:cNvPr id="8196" name="Picture 4" descr="2-Aminopyridine - Wikipedia">
            <a:extLst>
              <a:ext uri="{FF2B5EF4-FFF2-40B4-BE49-F238E27FC236}">
                <a16:creationId xmlns:a16="http://schemas.microsoft.com/office/drawing/2014/main" id="{A7A8AC43-47C8-3689-937F-DA9B824D1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75" y="2415687"/>
            <a:ext cx="2352041" cy="1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69ED8-4376-44EE-CC64-3FDDC7DA8806}"/>
              </a:ext>
            </a:extLst>
          </p:cNvPr>
          <p:cNvSpPr txBox="1"/>
          <p:nvPr/>
        </p:nvSpPr>
        <p:spPr>
          <a:xfrm>
            <a:off x="964548" y="1504460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2-aminopyridine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F106F0-BBEC-6032-778C-C0851F3F72FC}"/>
              </a:ext>
            </a:extLst>
          </p:cNvPr>
          <p:cNvSpPr/>
          <p:nvPr/>
        </p:nvSpPr>
        <p:spPr>
          <a:xfrm>
            <a:off x="4655970" y="1700030"/>
            <a:ext cx="1500607" cy="2581507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5A899-3A02-D565-6465-6CEBA047E21B}"/>
              </a:ext>
            </a:extLst>
          </p:cNvPr>
          <p:cNvSpPr txBox="1"/>
          <p:nvPr/>
        </p:nvSpPr>
        <p:spPr>
          <a:xfrm>
            <a:off x="700508" y="6205516"/>
            <a:ext cx="608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Deuterated </a:t>
            </a:r>
            <a:r>
              <a:rPr lang="en-US" sz="2400" dirty="0" err="1"/>
              <a:t>Isotopologues</a:t>
            </a:r>
            <a:r>
              <a:rPr lang="en-US" sz="2400" dirty="0"/>
              <a:t> of 2-aminopyridine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ED9666-9E73-6232-F40E-46D0716C5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017" y="4416211"/>
            <a:ext cx="2077616" cy="1830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25F987-456A-7959-3D75-77946951D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353" y="4420443"/>
            <a:ext cx="2077617" cy="1826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4AE337-B301-1A3D-D84A-D097820C1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204" y="4420443"/>
            <a:ext cx="2037914" cy="183346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2B24391-91C3-E284-BE78-83B8F41E4611}"/>
              </a:ext>
            </a:extLst>
          </p:cNvPr>
          <p:cNvSpPr/>
          <p:nvPr/>
        </p:nvSpPr>
        <p:spPr>
          <a:xfrm>
            <a:off x="6172961" y="4281537"/>
            <a:ext cx="970999" cy="132556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9C3688-C1B1-E0D2-BD79-AF7FF4206B53}"/>
              </a:ext>
            </a:extLst>
          </p:cNvPr>
          <p:cNvSpPr/>
          <p:nvPr/>
        </p:nvSpPr>
        <p:spPr>
          <a:xfrm>
            <a:off x="3793535" y="4468833"/>
            <a:ext cx="1001669" cy="113826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9D9C6-C54D-1F08-F45C-D650616AB088}"/>
              </a:ext>
            </a:extLst>
          </p:cNvPr>
          <p:cNvSpPr/>
          <p:nvPr/>
        </p:nvSpPr>
        <p:spPr>
          <a:xfrm>
            <a:off x="1606085" y="4281537"/>
            <a:ext cx="955883" cy="132556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657D0559-BDAC-2C24-A22E-422E1139F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84" y="5585552"/>
            <a:ext cx="820935" cy="12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B110F-4A8D-E6B8-11E1-F531B363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2" y="0"/>
            <a:ext cx="5822809" cy="6324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3FA0F-C623-1F2E-8B06-C84BCC4F5F7B}"/>
              </a:ext>
            </a:extLst>
          </p:cNvPr>
          <p:cNvSpPr txBox="1"/>
          <p:nvPr/>
        </p:nvSpPr>
        <p:spPr>
          <a:xfrm>
            <a:off x="3120034" y="6324774"/>
            <a:ext cx="1859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Kukolich</a:t>
            </a:r>
            <a:r>
              <a:rPr lang="en-US" sz="1400" dirty="0"/>
              <a:t> Group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05576F-BB95-1425-78A3-7C3AB84F3611}"/>
              </a:ext>
            </a:extLst>
          </p:cNvPr>
          <p:cNvSpPr/>
          <p:nvPr/>
        </p:nvSpPr>
        <p:spPr>
          <a:xfrm>
            <a:off x="3212742" y="1355615"/>
            <a:ext cx="3437263" cy="100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32D8F-0976-C6BB-D412-4CB6B1D4D1BA}"/>
              </a:ext>
            </a:extLst>
          </p:cNvPr>
          <p:cNvSpPr/>
          <p:nvPr/>
        </p:nvSpPr>
        <p:spPr>
          <a:xfrm>
            <a:off x="3120034" y="3732725"/>
            <a:ext cx="3437263" cy="100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5D3101-2853-7F59-9D28-B7AF5548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585" y="264405"/>
            <a:ext cx="3134450" cy="3043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37348-9F8D-8158-FB4F-E83B4F9B27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47" r="17689"/>
          <a:stretch/>
        </p:blipFill>
        <p:spPr>
          <a:xfrm>
            <a:off x="6882487" y="3549867"/>
            <a:ext cx="4473241" cy="2370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284BEA-5AB0-064C-33F6-7E7DB8951332}"/>
              </a:ext>
            </a:extLst>
          </p:cNvPr>
          <p:cNvSpPr txBox="1"/>
          <p:nvPr/>
        </p:nvSpPr>
        <p:spPr>
          <a:xfrm>
            <a:off x="7916947" y="3298196"/>
            <a:ext cx="2404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*Image produced using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GaussView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1B8905-59E4-ABFF-29B0-C310361FE115}"/>
              </a:ext>
            </a:extLst>
          </p:cNvPr>
          <p:cNvSpPr txBox="1"/>
          <p:nvPr/>
        </p:nvSpPr>
        <p:spPr>
          <a:xfrm>
            <a:off x="7191629" y="5867310"/>
            <a:ext cx="385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*Image produced using Dr.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Kiesiel’s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ASCP_L program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2169B3-61E2-CD3A-F511-D4423FC66043}"/>
              </a:ext>
            </a:extLst>
          </p:cNvPr>
          <p:cNvSpPr/>
          <p:nvPr/>
        </p:nvSpPr>
        <p:spPr>
          <a:xfrm>
            <a:off x="836272" y="1266939"/>
            <a:ext cx="5721025" cy="2357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09124B-CC45-1865-C2E6-61138FB9BBCC}"/>
              </a:ext>
            </a:extLst>
          </p:cNvPr>
          <p:cNvSpPr/>
          <p:nvPr/>
        </p:nvSpPr>
        <p:spPr>
          <a:xfrm>
            <a:off x="925417" y="3624549"/>
            <a:ext cx="5453349" cy="300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CD5FDE-EE55-357D-0EDD-020B131780DE}"/>
              </a:ext>
            </a:extLst>
          </p:cNvPr>
          <p:cNvSpPr/>
          <p:nvPr/>
        </p:nvSpPr>
        <p:spPr>
          <a:xfrm>
            <a:off x="6659081" y="3549867"/>
            <a:ext cx="4706503" cy="2594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5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4B9D-4A44-B0C8-8DEF-C20D478D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923"/>
            <a:ext cx="11459297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Synthesis of Isotopologues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B4479-B8BB-6115-54EB-8ABC25DC8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492" y="5527465"/>
            <a:ext cx="4981015" cy="550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Repeated this process 3 times</a:t>
            </a:r>
          </a:p>
        </p:txBody>
      </p:sp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E7E2D9C8-26E2-DDFD-E9B7-08E303FD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900" y="5202238"/>
            <a:ext cx="116410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2C6B60-D255-3105-E284-E6DE2FB6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2" t="6371" r="26879" b="32405"/>
          <a:stretch/>
        </p:blipFill>
        <p:spPr>
          <a:xfrm>
            <a:off x="8974685" y="1590518"/>
            <a:ext cx="2593448" cy="3152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CC7C5-5030-F949-7DC3-5430C2E2A88D}"/>
              </a:ext>
            </a:extLst>
          </p:cNvPr>
          <p:cNvSpPr txBox="1"/>
          <p:nvPr/>
        </p:nvSpPr>
        <p:spPr>
          <a:xfrm>
            <a:off x="99151" y="6551467"/>
            <a:ext cx="4748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R.A.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Kydd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I.M. Mills, J. Mol.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Spectrosc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42 (1972) 320–326.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E5F8BD8-01DE-43E7-962A-FD7136776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484614"/>
              </p:ext>
            </p:extLst>
          </p:nvPr>
        </p:nvGraphicFramePr>
        <p:xfrm>
          <a:off x="693088" y="2545323"/>
          <a:ext cx="2498118" cy="1767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232515" imgH="871643" progId="ChemDraw.Document.6.0">
                  <p:embed/>
                </p:oleObj>
              </mc:Choice>
              <mc:Fallback>
                <p:oleObj name="CS ChemDraw Drawing" r:id="rId4" imgW="1232515" imgH="871643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E5F8BD8-01DE-43E7-962A-FD7136776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3088" y="2545323"/>
                        <a:ext cx="2498118" cy="1767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Across International 5 Liter Glass Separatory Funnel Kit with All PTFE  Valves Filters &amp; Funnels Distillation Extraction Equipment Harvest">
            <a:extLst>
              <a:ext uri="{FF2B5EF4-FFF2-40B4-BE49-F238E27FC236}">
                <a16:creationId xmlns:a16="http://schemas.microsoft.com/office/drawing/2014/main" id="{83841ADB-D617-339C-CA03-D24A1B0DC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5" t="8776" r="40804" b="2189"/>
          <a:stretch/>
        </p:blipFill>
        <p:spPr bwMode="auto">
          <a:xfrm>
            <a:off x="5159094" y="1063493"/>
            <a:ext cx="1159882" cy="38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27105A-17F9-FB03-0A91-C291B0D60749}"/>
              </a:ext>
            </a:extLst>
          </p:cNvPr>
          <p:cNvSpPr/>
          <p:nvPr/>
        </p:nvSpPr>
        <p:spPr>
          <a:xfrm>
            <a:off x="6035407" y="3073705"/>
            <a:ext cx="283569" cy="55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35FDF5-6079-D114-ECB5-FB325B644FA2}"/>
              </a:ext>
            </a:extLst>
          </p:cNvPr>
          <p:cNvSpPr/>
          <p:nvPr/>
        </p:nvSpPr>
        <p:spPr>
          <a:xfrm>
            <a:off x="6035408" y="2688116"/>
            <a:ext cx="283568" cy="462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FD33E9-8EA4-6CD0-2638-8FDB7A9C2F1E}"/>
              </a:ext>
            </a:extLst>
          </p:cNvPr>
          <p:cNvSpPr/>
          <p:nvPr/>
        </p:nvSpPr>
        <p:spPr>
          <a:xfrm>
            <a:off x="6199751" y="1990741"/>
            <a:ext cx="283568" cy="462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9B82906-56CB-82A6-6306-88A4D91114AB}"/>
              </a:ext>
            </a:extLst>
          </p:cNvPr>
          <p:cNvSpPr/>
          <p:nvPr/>
        </p:nvSpPr>
        <p:spPr>
          <a:xfrm>
            <a:off x="2897436" y="3516739"/>
            <a:ext cx="2261657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EB33C8A-E985-DA12-E47C-B74789F959EF}"/>
              </a:ext>
            </a:extLst>
          </p:cNvPr>
          <p:cNvSpPr/>
          <p:nvPr/>
        </p:nvSpPr>
        <p:spPr>
          <a:xfrm>
            <a:off x="6490415" y="3516739"/>
            <a:ext cx="2261657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33A41-8784-91F3-EC7B-667033F587A4}"/>
              </a:ext>
            </a:extLst>
          </p:cNvPr>
          <p:cNvSpPr txBox="1"/>
          <p:nvPr/>
        </p:nvSpPr>
        <p:spPr>
          <a:xfrm>
            <a:off x="2874012" y="3120780"/>
            <a:ext cx="173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Dissolve in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16EAAF-7ED0-CB1C-E292-13B92E48FC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35" t="16831" r="7261" b="12499"/>
          <a:stretch/>
        </p:blipFill>
        <p:spPr>
          <a:xfrm>
            <a:off x="4506823" y="3239327"/>
            <a:ext cx="458712" cy="2940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73C988-0F4B-8FB6-2FED-A4844AABB744}"/>
              </a:ext>
            </a:extLst>
          </p:cNvPr>
          <p:cNvSpPr txBox="1"/>
          <p:nvPr/>
        </p:nvSpPr>
        <p:spPr>
          <a:xfrm>
            <a:off x="6647662" y="2705281"/>
            <a:ext cx="177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Extract with Chloroform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F1F059-8204-DFE1-8E07-2098E46A8E52}"/>
              </a:ext>
            </a:extLst>
          </p:cNvPr>
          <p:cNvSpPr txBox="1"/>
          <p:nvPr/>
        </p:nvSpPr>
        <p:spPr>
          <a:xfrm>
            <a:off x="4297424" y="4916692"/>
            <a:ext cx="288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*Image obtained from Hydrobuilder.com</a:t>
            </a:r>
          </a:p>
        </p:txBody>
      </p:sp>
    </p:spTree>
    <p:extLst>
      <p:ext uri="{BB962C8B-B14F-4D97-AF65-F5344CB8AC3E}">
        <p14:creationId xmlns:p14="http://schemas.microsoft.com/office/powerpoint/2010/main" val="14371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599454AC-4FDD-4186-F466-33C6D127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83A1C-526D-1272-6BDD-33A2C0292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0" t="29201" r="11758" b="4060"/>
          <a:stretch/>
        </p:blipFill>
        <p:spPr>
          <a:xfrm>
            <a:off x="996438" y="3291498"/>
            <a:ext cx="4651092" cy="3046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1225D-A277-66FE-C243-03E66B568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09" t="21111" r="9524" b="16349"/>
          <a:stretch/>
        </p:blipFill>
        <p:spPr>
          <a:xfrm>
            <a:off x="6544471" y="3291498"/>
            <a:ext cx="4651092" cy="304628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790182-58FA-95EE-0198-037EA5710497}"/>
              </a:ext>
            </a:extLst>
          </p:cNvPr>
          <p:cNvSpPr/>
          <p:nvPr/>
        </p:nvSpPr>
        <p:spPr>
          <a:xfrm>
            <a:off x="5802087" y="4819520"/>
            <a:ext cx="533400" cy="44744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A91C6-3C5A-B185-C553-7564546290A2}"/>
              </a:ext>
            </a:extLst>
          </p:cNvPr>
          <p:cNvSpPr txBox="1"/>
          <p:nvPr/>
        </p:nvSpPr>
        <p:spPr>
          <a:xfrm>
            <a:off x="2139620" y="6288111"/>
            <a:ext cx="236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 Domain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15D6D-8C79-DC65-84BD-0D119E1D119E}"/>
              </a:ext>
            </a:extLst>
          </p:cNvPr>
          <p:cNvSpPr txBox="1"/>
          <p:nvPr/>
        </p:nvSpPr>
        <p:spPr>
          <a:xfrm>
            <a:off x="7243969" y="6334780"/>
            <a:ext cx="325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Frequency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B75E1-BD51-66A0-1D56-3BF4FA3719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84" t="26621" r="4369" b="7407"/>
          <a:stretch/>
        </p:blipFill>
        <p:spPr>
          <a:xfrm>
            <a:off x="4616884" y="0"/>
            <a:ext cx="2958231" cy="3291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8527E8-CBB9-D70B-ECFF-6EAAF6DA2182}"/>
              </a:ext>
            </a:extLst>
          </p:cNvPr>
          <p:cNvSpPr txBox="1"/>
          <p:nvPr/>
        </p:nvSpPr>
        <p:spPr>
          <a:xfrm>
            <a:off x="1735358" y="936435"/>
            <a:ext cx="2633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Microwave Spectrometer:</a:t>
            </a:r>
          </a:p>
        </p:txBody>
      </p:sp>
    </p:spTree>
    <p:extLst>
      <p:ext uri="{BB962C8B-B14F-4D97-AF65-F5344CB8AC3E}">
        <p14:creationId xmlns:p14="http://schemas.microsoft.com/office/powerpoint/2010/main" val="190589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0C91-97D5-D29A-769A-8FD67CE0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91672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8283-8A7E-623D-D216-0A577DF71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76" y="4815841"/>
            <a:ext cx="11105327" cy="204215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data analysis program called SPFIT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Fits experimental data to a proposed model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Produces values of rotational constants that are compared to predictions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0E0B3E2F-7CCC-4463-54F0-5DCEB716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CE4B1-0AD6-A37A-48DE-07BDA505C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56" y="1315253"/>
            <a:ext cx="6483683" cy="1619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73210-82DA-755B-D56C-7EA081E2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466" y="2934586"/>
            <a:ext cx="3943065" cy="1881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5B872BD-F59E-556F-3F28-1A60D519DBAE}"/>
              </a:ext>
            </a:extLst>
          </p:cNvPr>
          <p:cNvSpPr/>
          <p:nvPr/>
        </p:nvSpPr>
        <p:spPr>
          <a:xfrm>
            <a:off x="5284381" y="2934586"/>
            <a:ext cx="903767" cy="15842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D5EE57-B917-1EF6-B62A-7DB3A2623C91}"/>
              </a:ext>
            </a:extLst>
          </p:cNvPr>
          <p:cNvSpPr/>
          <p:nvPr/>
        </p:nvSpPr>
        <p:spPr>
          <a:xfrm>
            <a:off x="7877060" y="1315253"/>
            <a:ext cx="793215" cy="1619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5D32-8A41-B48D-DA2E-494749A5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83EBC-2D2D-ECA2-B47A-6E9CBDB6C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94" y="1803591"/>
            <a:ext cx="491236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68 total rotational transitions measured in the region of 4.4 – 7.5 GHz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Rotational parameters (A, B, C, and quadrupole coupling constants) have been determined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DD – isotopologue still in progress</a:t>
            </a:r>
          </a:p>
        </p:txBody>
      </p:sp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66595EA6-B0D9-9F9A-DBE4-427298AD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F4EBF9-0A72-12D3-95E1-E82FD503E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560" y="365125"/>
            <a:ext cx="5367726" cy="62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61AF-832C-3F9A-9A52-5A38B134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564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0B24E-CD04-454D-F96E-190BB8E7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" y="1805305"/>
            <a:ext cx="650748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Lowest energy structure of 3 deuterated isotopologues determined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Quadrupole coupling constants determined for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and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 (deuterium)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Closest model to experimental data: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MP2/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aug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-cc-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pVTZ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work: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Further scanning for fully deuterated molecule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complexes with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2-aminopyridine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E6AD01E2-9A9C-F1AE-B975-AF9B5972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24C4A-0BE9-709F-CAB4-5DA2E169C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94" y="4596611"/>
            <a:ext cx="3397877" cy="2226338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CCEC86E-FC2C-F5FB-B8EF-7825B7BA7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34" y="519214"/>
            <a:ext cx="2526597" cy="1951826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3A23BD1-CC81-C634-853C-B5B2FFC68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4" y="519214"/>
            <a:ext cx="2526597" cy="1951826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3300528E-0BD3-7A8F-04AD-8703A5491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92" y="2644785"/>
            <a:ext cx="2526597" cy="195182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6D3A2BC-B923-9BFF-951E-8628CEDBB6E3}"/>
              </a:ext>
            </a:extLst>
          </p:cNvPr>
          <p:cNvSpPr/>
          <p:nvPr/>
        </p:nvSpPr>
        <p:spPr>
          <a:xfrm>
            <a:off x="6588087" y="738130"/>
            <a:ext cx="636026" cy="132556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B3D46B-EE1F-1997-CA27-BF4677C7F810}"/>
              </a:ext>
            </a:extLst>
          </p:cNvPr>
          <p:cNvSpPr/>
          <p:nvPr/>
        </p:nvSpPr>
        <p:spPr>
          <a:xfrm>
            <a:off x="9473023" y="657520"/>
            <a:ext cx="636026" cy="132556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068E1D-6551-38DB-0567-220F9C1333F3}"/>
              </a:ext>
            </a:extLst>
          </p:cNvPr>
          <p:cNvSpPr/>
          <p:nvPr/>
        </p:nvSpPr>
        <p:spPr>
          <a:xfrm>
            <a:off x="7743502" y="2845823"/>
            <a:ext cx="636026" cy="132556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036F-4536-AF04-5EA6-CCE8FBA9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49427-D03B-3474-E375-BA7F258B3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 thanks to my mentors, Dr. Stephen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Kukolich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Dr. Adam Daly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Zunwu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Zhou for initial measurements on this project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Arizona NASA Space Grant Consortium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Arizona Department of Chemistry and Biochemistry</a:t>
            </a:r>
          </a:p>
        </p:txBody>
      </p:sp>
      <p:pic>
        <p:nvPicPr>
          <p:cNvPr id="5" name="Picture 4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985768F7-42CE-1271-D35E-CDFE7AAF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86" y="5202238"/>
            <a:ext cx="106823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1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297</Words>
  <Application>Microsoft Office PowerPoint</Application>
  <PresentationFormat>Widescreen</PresentationFormat>
  <Paragraphs>52</Paragraphs>
  <Slides>10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CS ChemDraw Drawing</vt:lpstr>
      <vt:lpstr>Molecular Structure of Deuterated 2-aminopyridine</vt:lpstr>
      <vt:lpstr>Introduction</vt:lpstr>
      <vt:lpstr>PowerPoint Presentation</vt:lpstr>
      <vt:lpstr>Synthesis of Isotopologues</vt:lpstr>
      <vt:lpstr>PowerPoint Presentation</vt:lpstr>
      <vt:lpstr>Data Analysis</vt:lpstr>
      <vt:lpstr>Results</vt:lpstr>
      <vt:lpstr>Conclusions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Structure of Deuterated 2-aminopyridine</dc:title>
  <dc:creator>Jack Nichols</dc:creator>
  <cp:lastModifiedBy>Coe, Michelle A - (macoe)</cp:lastModifiedBy>
  <cp:revision>2</cp:revision>
  <dcterms:created xsi:type="dcterms:W3CDTF">2023-03-27T03:33:05Z</dcterms:created>
  <dcterms:modified xsi:type="dcterms:W3CDTF">2023-04-14T18:00:47Z</dcterms:modified>
</cp:coreProperties>
</file>